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5" r:id="rId4"/>
    <p:sldId id="266" r:id="rId5"/>
    <p:sldId id="271" r:id="rId6"/>
    <p:sldId id="261" r:id="rId7"/>
    <p:sldId id="270" r:id="rId8"/>
    <p:sldId id="272" r:id="rId9"/>
    <p:sldId id="262" r:id="rId10"/>
    <p:sldId id="263" r:id="rId11"/>
    <p:sldId id="273" r:id="rId12"/>
    <p:sldId id="264" r:id="rId13"/>
    <p:sldId id="257" r:id="rId14"/>
    <p:sldId id="258" r:id="rId15"/>
    <p:sldId id="267" r:id="rId16"/>
    <p:sldId id="268" r:id="rId17"/>
    <p:sldId id="259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514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15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352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61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30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085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534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238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007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68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54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0F096-975E-4993-B644-365341BCE040}" type="datetimeFigureOut">
              <a:rPr lang="cs-CZ" smtClean="0"/>
              <a:t>10.02.2022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C89CA-5743-4F36-906D-E2FB7F58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961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D419D489-4202-41A0-B17C-83E1911D23BB}"/>
              </a:ext>
            </a:extLst>
          </p:cNvPr>
          <p:cNvSpPr txBox="1"/>
          <p:nvPr/>
        </p:nvSpPr>
        <p:spPr>
          <a:xfrm>
            <a:off x="2347274" y="2161046"/>
            <a:ext cx="52978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600" dirty="0" err="1">
                <a:solidFill>
                  <a:srgbClr val="002060"/>
                </a:solidFill>
                <a:latin typeface="Georgia Pro Black" panose="02040A02050405020203" pitchFamily="18" charset="0"/>
              </a:rPr>
              <a:t>eFAST</a:t>
            </a:r>
            <a:endParaRPr lang="cs-CZ" sz="9600" dirty="0">
              <a:solidFill>
                <a:srgbClr val="002060"/>
              </a:solidFill>
              <a:latin typeface="Georgia Pro Black" panose="02040A02050405020203" pitchFamily="18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1AF0861-8B5F-434F-9BCE-E638BE160F76}"/>
              </a:ext>
            </a:extLst>
          </p:cNvPr>
          <p:cNvSpPr txBox="1"/>
          <p:nvPr/>
        </p:nvSpPr>
        <p:spPr>
          <a:xfrm>
            <a:off x="1395167" y="3730706"/>
            <a:ext cx="6561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</a:rPr>
              <a:t>E</a:t>
            </a:r>
            <a:r>
              <a:rPr lang="en-US" sz="2800" dirty="0">
                <a:solidFill>
                  <a:srgbClr val="0070C0"/>
                </a:solidFill>
              </a:rPr>
              <a:t>xtended </a:t>
            </a:r>
            <a:r>
              <a:rPr lang="en-US" sz="2800" b="1" dirty="0">
                <a:solidFill>
                  <a:srgbClr val="002060"/>
                </a:solidFill>
              </a:rPr>
              <a:t>F</a:t>
            </a:r>
            <a:r>
              <a:rPr lang="en-US" sz="2800" dirty="0">
                <a:solidFill>
                  <a:srgbClr val="0070C0"/>
                </a:solidFill>
              </a:rPr>
              <a:t>ocused </a:t>
            </a:r>
            <a:r>
              <a:rPr lang="en-US" sz="2800" b="1" dirty="0">
                <a:solidFill>
                  <a:srgbClr val="002060"/>
                </a:solidFill>
              </a:rPr>
              <a:t>A</a:t>
            </a:r>
            <a:r>
              <a:rPr lang="en-US" sz="2800" dirty="0">
                <a:solidFill>
                  <a:srgbClr val="0070C0"/>
                </a:solidFill>
              </a:rPr>
              <a:t>ssessment using </a:t>
            </a:r>
            <a:r>
              <a:rPr lang="en-US" sz="2800" b="1" dirty="0">
                <a:solidFill>
                  <a:srgbClr val="002060"/>
                </a:solidFill>
              </a:rPr>
              <a:t>S</a:t>
            </a:r>
            <a:r>
              <a:rPr lang="en-US" sz="2800" dirty="0">
                <a:solidFill>
                  <a:srgbClr val="0070C0"/>
                </a:solidFill>
              </a:rPr>
              <a:t>onography in </a:t>
            </a:r>
            <a:r>
              <a:rPr lang="en-US" sz="2800" b="1" dirty="0">
                <a:solidFill>
                  <a:srgbClr val="002060"/>
                </a:solidFill>
              </a:rPr>
              <a:t>T</a:t>
            </a:r>
            <a:r>
              <a:rPr lang="en-US" sz="2800" dirty="0">
                <a:solidFill>
                  <a:srgbClr val="0070C0"/>
                </a:solidFill>
              </a:rPr>
              <a:t>rauma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EA973F1-E753-45AC-B279-5463183C7DA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69" y="5467403"/>
            <a:ext cx="5759450" cy="127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10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FD7C9E-1FFF-4CF2-84E7-228BF9C7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Hemoperitoneum</a:t>
            </a:r>
            <a:endParaRPr lang="cs-CZ" dirty="0"/>
          </a:p>
        </p:txBody>
      </p:sp>
      <p:pic>
        <p:nvPicPr>
          <p:cNvPr id="5" name="hemoperitoneum_slezina_vodo">
            <a:hlinkClick r:id="" action="ppaction://media"/>
            <a:extLst>
              <a:ext uri="{FF2B5EF4-FFF2-40B4-BE49-F238E27FC236}">
                <a16:creationId xmlns:a16="http://schemas.microsoft.com/office/drawing/2014/main" id="{F73BA884-A5AE-4B6B-9A9E-37F8DC3970C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9203" y="1536569"/>
            <a:ext cx="8105593" cy="4555553"/>
          </a:xfrm>
        </p:spPr>
      </p:pic>
    </p:spTree>
    <p:extLst>
      <p:ext uri="{BB962C8B-B14F-4D97-AF65-F5344CB8AC3E}">
        <p14:creationId xmlns:p14="http://schemas.microsoft.com/office/powerpoint/2010/main" val="144484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A97B2E2-CC45-4B16-9C52-B0AAB39D2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CD3C43A-F5A6-4DB2-815C-9049D1EFAFA2}"/>
              </a:ext>
            </a:extLst>
          </p:cNvPr>
          <p:cNvSpPr txBox="1"/>
          <p:nvPr/>
        </p:nvSpPr>
        <p:spPr>
          <a:xfrm>
            <a:off x="7060676" y="6398443"/>
            <a:ext cx="208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2803696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BCBED-2D53-43C9-8B97-945983F3E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UZ malá pánev</a:t>
            </a:r>
          </a:p>
        </p:txBody>
      </p:sp>
      <p:pic>
        <p:nvPicPr>
          <p:cNvPr id="6" name="FAST_MP_vodo">
            <a:hlinkClick r:id="" action="ppaction://media"/>
            <a:extLst>
              <a:ext uri="{FF2B5EF4-FFF2-40B4-BE49-F238E27FC236}">
                <a16:creationId xmlns:a16="http://schemas.microsoft.com/office/drawing/2014/main" id="{AD7E1AB1-FB81-4A02-93E4-46F6647F78B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9861" y="1343818"/>
            <a:ext cx="8424278" cy="4734662"/>
          </a:xfrm>
        </p:spPr>
      </p:pic>
    </p:spTree>
    <p:extLst>
      <p:ext uri="{BB962C8B-B14F-4D97-AF65-F5344CB8AC3E}">
        <p14:creationId xmlns:p14="http://schemas.microsoft.com/office/powerpoint/2010/main" val="21359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45C2229-CC1E-409C-AAD5-311303FDB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29" y="-19328"/>
            <a:ext cx="5005633" cy="6883692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069B1F20-BD5E-419A-BC8F-A3BC3EDB95D6}"/>
              </a:ext>
            </a:extLst>
          </p:cNvPr>
          <p:cNvSpPr txBox="1"/>
          <p:nvPr/>
        </p:nvSpPr>
        <p:spPr>
          <a:xfrm>
            <a:off x="7060676" y="6398443"/>
            <a:ext cx="208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1618428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4B3C39-CB47-4B7F-A78A-7A57D5FC4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856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Sliding</a:t>
            </a:r>
            <a:r>
              <a:rPr lang="cs-CZ" dirty="0"/>
              <a:t> pleury</a:t>
            </a:r>
          </a:p>
        </p:txBody>
      </p:sp>
      <p:pic>
        <p:nvPicPr>
          <p:cNvPr id="9" name="lungsliding_bez PNO_vodo">
            <a:hlinkClick r:id="" action="ppaction://media"/>
            <a:extLst>
              <a:ext uri="{FF2B5EF4-FFF2-40B4-BE49-F238E27FC236}">
                <a16:creationId xmlns:a16="http://schemas.microsoft.com/office/drawing/2014/main" id="{08B74675-48F3-4E21-865D-D4B19CB6ED9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5339" y="1564849"/>
            <a:ext cx="8273322" cy="4649821"/>
          </a:xfrm>
        </p:spPr>
      </p:pic>
    </p:spTree>
    <p:extLst>
      <p:ext uri="{BB962C8B-B14F-4D97-AF65-F5344CB8AC3E}">
        <p14:creationId xmlns:p14="http://schemas.microsoft.com/office/powerpoint/2010/main" val="225131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324524-DAC0-4BF8-BBF9-BA6DCF75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RTG AP snímek hrudníku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A6C61DD5-A081-452D-BF05-07129A4C00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048" y="1118963"/>
            <a:ext cx="6637903" cy="5359658"/>
          </a:xfr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4A64013-5F6C-4AB0-97E7-8FFC107E2818}"/>
              </a:ext>
            </a:extLst>
          </p:cNvPr>
          <p:cNvSpPr txBox="1"/>
          <p:nvPr/>
        </p:nvSpPr>
        <p:spPr>
          <a:xfrm>
            <a:off x="5932404" y="6040354"/>
            <a:ext cx="2479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zdroj: archiv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2409221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3ADEDD-256A-4BCA-A77B-ECFA66524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CT hrudníku</a:t>
            </a:r>
          </a:p>
        </p:txBody>
      </p:sp>
      <p:pic>
        <p:nvPicPr>
          <p:cNvPr id="9" name="Zástupný symbol pro obsah 8">
            <a:extLst>
              <a:ext uri="{FF2B5EF4-FFF2-40B4-BE49-F238E27FC236}">
                <a16:creationId xmlns:a16="http://schemas.microsoft.com/office/drawing/2014/main" id="{8508736B-0DF6-42B1-A82E-AE1F76939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94" y="976337"/>
            <a:ext cx="6841012" cy="5624833"/>
          </a:xfr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698747F9-4700-4519-8076-94306684E87D}"/>
              </a:ext>
            </a:extLst>
          </p:cNvPr>
          <p:cNvSpPr txBox="1"/>
          <p:nvPr/>
        </p:nvSpPr>
        <p:spPr>
          <a:xfrm>
            <a:off x="6036100" y="976337"/>
            <a:ext cx="2479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zdroj: archiv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280380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4FADFE-6085-4281-A99A-F4F7E5547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Barcode</a:t>
            </a:r>
            <a:r>
              <a:rPr lang="cs-CZ" dirty="0"/>
              <a:t> sign</a:t>
            </a:r>
          </a:p>
        </p:txBody>
      </p:sp>
      <p:pic>
        <p:nvPicPr>
          <p:cNvPr id="6" name="Barcodesign_vodo">
            <a:hlinkClick r:id="" action="ppaction://media"/>
            <a:extLst>
              <a:ext uri="{FF2B5EF4-FFF2-40B4-BE49-F238E27FC236}">
                <a16:creationId xmlns:a16="http://schemas.microsoft.com/office/drawing/2014/main" id="{83A50F85-B72F-4671-A3E2-6D8DC2B4183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8884" y="1630837"/>
            <a:ext cx="8206231" cy="4612114"/>
          </a:xfrm>
        </p:spPr>
      </p:pic>
    </p:spTree>
    <p:extLst>
      <p:ext uri="{BB962C8B-B14F-4D97-AF65-F5344CB8AC3E}">
        <p14:creationId xmlns:p14="http://schemas.microsoft.com/office/powerpoint/2010/main" val="166546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E5E4F0-41D8-40B9-8A0E-5B33672BE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Lung</a:t>
            </a:r>
            <a:r>
              <a:rPr lang="cs-CZ" dirty="0"/>
              <a:t> point</a:t>
            </a:r>
          </a:p>
        </p:txBody>
      </p:sp>
      <p:pic>
        <p:nvPicPr>
          <p:cNvPr id="6" name="lungpoint_vodo">
            <a:hlinkClick r:id="" action="ppaction://media"/>
            <a:extLst>
              <a:ext uri="{FF2B5EF4-FFF2-40B4-BE49-F238E27FC236}">
                <a16:creationId xmlns:a16="http://schemas.microsoft.com/office/drawing/2014/main" id="{D0D2DA23-5AE2-4E24-B405-0C9693C7B6E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9203" y="1640263"/>
            <a:ext cx="8105593" cy="4555553"/>
          </a:xfrm>
        </p:spPr>
      </p:pic>
    </p:spTree>
    <p:extLst>
      <p:ext uri="{BB962C8B-B14F-4D97-AF65-F5344CB8AC3E}">
        <p14:creationId xmlns:p14="http://schemas.microsoft.com/office/powerpoint/2010/main" val="142205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2940A258-DA14-4A7D-99AE-8C22E50B0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804B7E22-B150-42A2-B1D9-A730753251D2}"/>
              </a:ext>
            </a:extLst>
          </p:cNvPr>
          <p:cNvSpPr txBox="1"/>
          <p:nvPr/>
        </p:nvSpPr>
        <p:spPr>
          <a:xfrm>
            <a:off x="7060676" y="6398443"/>
            <a:ext cx="208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4178303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A277D0-11B8-404F-88A4-9BB98D1D2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Perikard</a:t>
            </a:r>
          </a:p>
        </p:txBody>
      </p:sp>
      <p:pic>
        <p:nvPicPr>
          <p:cNvPr id="6" name="ECHO_FAST_vodo">
            <a:hlinkClick r:id="" action="ppaction://media"/>
            <a:extLst>
              <a:ext uri="{FF2B5EF4-FFF2-40B4-BE49-F238E27FC236}">
                <a16:creationId xmlns:a16="http://schemas.microsoft.com/office/drawing/2014/main" id="{0676321A-EAF2-424F-BE72-6785B31AAB6F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5976" y="1489435"/>
            <a:ext cx="8072047" cy="4536699"/>
          </a:xfrm>
        </p:spPr>
      </p:pic>
    </p:spTree>
    <p:extLst>
      <p:ext uri="{BB962C8B-B14F-4D97-AF65-F5344CB8AC3E}">
        <p14:creationId xmlns:p14="http://schemas.microsoft.com/office/powerpoint/2010/main" val="128135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8A0896-3A8C-4CD4-B0FD-323307E9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638" y="18255"/>
            <a:ext cx="7886700" cy="1325563"/>
          </a:xfrm>
        </p:spPr>
        <p:txBody>
          <a:bodyPr/>
          <a:lstStyle/>
          <a:p>
            <a:pPr algn="ctr"/>
            <a:r>
              <a:rPr lang="cs-CZ" dirty="0"/>
              <a:t>Perikard</a:t>
            </a:r>
          </a:p>
        </p:txBody>
      </p:sp>
      <p:pic>
        <p:nvPicPr>
          <p:cNvPr id="6" name="pericardial_tamponade_vodo">
            <a:hlinkClick r:id="" action="ppaction://media"/>
            <a:extLst>
              <a:ext uri="{FF2B5EF4-FFF2-40B4-BE49-F238E27FC236}">
                <a16:creationId xmlns:a16="http://schemas.microsoft.com/office/drawing/2014/main" id="{B680F2D3-6D52-4A88-9115-556EA9A289A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2112" y="1461155"/>
            <a:ext cx="8239776" cy="4630967"/>
          </a:xfrm>
        </p:spPr>
      </p:pic>
    </p:spTree>
    <p:extLst>
      <p:ext uri="{BB962C8B-B14F-4D97-AF65-F5344CB8AC3E}">
        <p14:creationId xmlns:p14="http://schemas.microsoft.com/office/powerpoint/2010/main" val="146521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896352A-47DC-4441-82E7-C2997A2BE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F9236A8A-9A0A-417E-8C9F-B7E4DA1A4C4F}"/>
              </a:ext>
            </a:extLst>
          </p:cNvPr>
          <p:cNvSpPr txBox="1"/>
          <p:nvPr/>
        </p:nvSpPr>
        <p:spPr>
          <a:xfrm>
            <a:off x="7060676" y="6398443"/>
            <a:ext cx="208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4176120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6726E1-280A-4515-A604-EC0BA9567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Hemothorax</a:t>
            </a:r>
            <a:endParaRPr lang="cs-CZ" dirty="0"/>
          </a:p>
        </p:txBody>
      </p:sp>
      <p:pic>
        <p:nvPicPr>
          <p:cNvPr id="6" name="Hemothorax_vpravo_vodo">
            <a:hlinkClick r:id="" action="ppaction://media"/>
            <a:extLst>
              <a:ext uri="{FF2B5EF4-FFF2-40B4-BE49-F238E27FC236}">
                <a16:creationId xmlns:a16="http://schemas.microsoft.com/office/drawing/2014/main" id="{14C4582A-CDB7-49AA-9327-9FBB638533A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4285" y="1593129"/>
            <a:ext cx="8290095" cy="4659248"/>
          </a:xfrm>
        </p:spPr>
      </p:pic>
    </p:spTree>
    <p:extLst>
      <p:ext uri="{BB962C8B-B14F-4D97-AF65-F5344CB8AC3E}">
        <p14:creationId xmlns:p14="http://schemas.microsoft.com/office/powerpoint/2010/main" val="136821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F13D8FB-974C-479D-8B75-17ABB55E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Hemoperitoneum</a:t>
            </a:r>
            <a:endParaRPr lang="cs-CZ" dirty="0"/>
          </a:p>
        </p:txBody>
      </p:sp>
      <p:pic>
        <p:nvPicPr>
          <p:cNvPr id="6" name="hemoperitoneum_jatra_vodo">
            <a:hlinkClick r:id="" action="ppaction://media"/>
            <a:extLst>
              <a:ext uri="{FF2B5EF4-FFF2-40B4-BE49-F238E27FC236}">
                <a16:creationId xmlns:a16="http://schemas.microsoft.com/office/drawing/2014/main" id="{8B8B1215-B77F-47D0-ACA2-534BFED5C5B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7271" y="1555422"/>
            <a:ext cx="8189458" cy="4602687"/>
          </a:xfrm>
        </p:spPr>
      </p:pic>
    </p:spTree>
    <p:extLst>
      <p:ext uri="{BB962C8B-B14F-4D97-AF65-F5344CB8AC3E}">
        <p14:creationId xmlns:p14="http://schemas.microsoft.com/office/powerpoint/2010/main" val="8608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FAF8C40-691B-4724-B786-DC748111D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77" y="0"/>
            <a:ext cx="4747846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9EFB3540-7291-4255-8220-447CA4FBBE04}"/>
              </a:ext>
            </a:extLst>
          </p:cNvPr>
          <p:cNvSpPr txBox="1"/>
          <p:nvPr/>
        </p:nvSpPr>
        <p:spPr>
          <a:xfrm>
            <a:off x="7060676" y="6398443"/>
            <a:ext cx="2083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KARIM 1.LF UK a ÚVN </a:t>
            </a:r>
          </a:p>
        </p:txBody>
      </p:sp>
    </p:spTree>
    <p:extLst>
      <p:ext uri="{BB962C8B-B14F-4D97-AF65-F5344CB8AC3E}">
        <p14:creationId xmlns:p14="http://schemas.microsoft.com/office/powerpoint/2010/main" val="2237696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60054064-9C69-400B-BF08-A23C65071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255"/>
            <a:ext cx="7886700" cy="1325563"/>
          </a:xfrm>
        </p:spPr>
        <p:txBody>
          <a:bodyPr/>
          <a:lstStyle/>
          <a:p>
            <a:pPr algn="ctr"/>
            <a:r>
              <a:rPr lang="cs-CZ" dirty="0" err="1"/>
              <a:t>Hemothorax</a:t>
            </a:r>
            <a:endParaRPr lang="cs-CZ" dirty="0"/>
          </a:p>
        </p:txBody>
      </p:sp>
      <p:pic>
        <p:nvPicPr>
          <p:cNvPr id="6" name="hemothorax_vlevo_vodo">
            <a:hlinkClick r:id="" action="ppaction://media"/>
            <a:extLst>
              <a:ext uri="{FF2B5EF4-FFF2-40B4-BE49-F238E27FC236}">
                <a16:creationId xmlns:a16="http://schemas.microsoft.com/office/drawing/2014/main" id="{4B0A951B-60D4-4DB5-96BB-76FC250EB00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5020" y="1432874"/>
            <a:ext cx="8373960" cy="4706382"/>
          </a:xfrm>
        </p:spPr>
      </p:pic>
    </p:spTree>
    <p:extLst>
      <p:ext uri="{BB962C8B-B14F-4D97-AF65-F5344CB8AC3E}">
        <p14:creationId xmlns:p14="http://schemas.microsoft.com/office/powerpoint/2010/main" val="200038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94</Words>
  <Application>Microsoft Office PowerPoint</Application>
  <PresentationFormat>Předvádění na obrazovce (4:3)</PresentationFormat>
  <Paragraphs>21</Paragraphs>
  <Slides>18</Slides>
  <Notes>0</Notes>
  <HiddenSlides>0</HiddenSlides>
  <MMClips>10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Georgia Pro Black</vt:lpstr>
      <vt:lpstr>Motiv Office</vt:lpstr>
      <vt:lpstr>Prezentace aplikace PowerPoint</vt:lpstr>
      <vt:lpstr>Prezentace aplikace PowerPoint</vt:lpstr>
      <vt:lpstr>Perikard</vt:lpstr>
      <vt:lpstr>Perikard</vt:lpstr>
      <vt:lpstr>Prezentace aplikace PowerPoint</vt:lpstr>
      <vt:lpstr>Hemothorax</vt:lpstr>
      <vt:lpstr>Hemoperitoneum</vt:lpstr>
      <vt:lpstr>Prezentace aplikace PowerPoint</vt:lpstr>
      <vt:lpstr>Hemothorax</vt:lpstr>
      <vt:lpstr>Hemoperitoneum</vt:lpstr>
      <vt:lpstr>Prezentace aplikace PowerPoint</vt:lpstr>
      <vt:lpstr>UZ malá pánev</vt:lpstr>
      <vt:lpstr>Prezentace aplikace PowerPoint</vt:lpstr>
      <vt:lpstr>Sliding pleury</vt:lpstr>
      <vt:lpstr>RTG AP snímek hrudníku</vt:lpstr>
      <vt:lpstr>CT hrudníku</vt:lpstr>
      <vt:lpstr>Barcode sign</vt:lpstr>
      <vt:lpstr>Lung 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simul</dc:creator>
  <cp:lastModifiedBy>simul</cp:lastModifiedBy>
  <cp:revision>20</cp:revision>
  <dcterms:created xsi:type="dcterms:W3CDTF">2022-02-09T08:23:18Z</dcterms:created>
  <dcterms:modified xsi:type="dcterms:W3CDTF">2022-02-10T13:24:39Z</dcterms:modified>
</cp:coreProperties>
</file>